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3" r:id="rId6"/>
    <p:sldId id="264" r:id="rId7"/>
    <p:sldId id="265" r:id="rId8"/>
    <p:sldId id="268" r:id="rId9"/>
    <p:sldId id="269" r:id="rId10"/>
    <p:sldId id="270" r:id="rId11"/>
    <p:sldId id="271" r:id="rId12"/>
    <p:sldId id="272" r:id="rId13"/>
    <p:sldId id="273" r:id="rId14"/>
    <p:sldId id="274" r:id="rId15"/>
    <p:sldId id="276"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CA6E7D2-C1D7-4EB7-AD1F-19D77B021136}" type="datetimeFigureOut">
              <a:rPr lang="en-US" smtClean="0"/>
              <a:pPr/>
              <a:t>31-Mar-20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5F3B127-DD03-4209-BEC5-71303A386D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A6E7D2-C1D7-4EB7-AD1F-19D77B021136}"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B127-DD03-4209-BEC5-71303A386D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A6E7D2-C1D7-4EB7-AD1F-19D77B021136}"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B127-DD03-4209-BEC5-71303A386D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CA6E7D2-C1D7-4EB7-AD1F-19D77B021136}" type="datetimeFigureOut">
              <a:rPr lang="en-US" smtClean="0"/>
              <a:pPr/>
              <a:t>31-Mar-20</a:t>
            </a:fld>
            <a:endParaRPr lang="en-US"/>
          </a:p>
        </p:txBody>
      </p:sp>
      <p:sp>
        <p:nvSpPr>
          <p:cNvPr id="9" name="Slide Number Placeholder 8"/>
          <p:cNvSpPr>
            <a:spLocks noGrp="1"/>
          </p:cNvSpPr>
          <p:nvPr>
            <p:ph type="sldNum" sz="quarter" idx="15"/>
          </p:nvPr>
        </p:nvSpPr>
        <p:spPr/>
        <p:txBody>
          <a:bodyPr rtlCol="0"/>
          <a:lstStyle/>
          <a:p>
            <a:fld id="{65F3B127-DD03-4209-BEC5-71303A386D5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CA6E7D2-C1D7-4EB7-AD1F-19D77B021136}" type="datetimeFigureOut">
              <a:rPr lang="en-US" smtClean="0"/>
              <a:pPr/>
              <a:t>31-Mar-20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5F3B127-DD03-4209-BEC5-71303A386D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A6E7D2-C1D7-4EB7-AD1F-19D77B021136}"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3B127-DD03-4209-BEC5-71303A386D5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CA6E7D2-C1D7-4EB7-AD1F-19D77B021136}"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3B127-DD03-4209-BEC5-71303A386D5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CA6E7D2-C1D7-4EB7-AD1F-19D77B021136}" type="datetimeFigureOut">
              <a:rPr lang="en-US" smtClean="0"/>
              <a:pPr/>
              <a:t>31-Mar-20</a:t>
            </a:fld>
            <a:endParaRPr lang="en-US"/>
          </a:p>
        </p:txBody>
      </p:sp>
      <p:sp>
        <p:nvSpPr>
          <p:cNvPr id="7" name="Slide Number Placeholder 6"/>
          <p:cNvSpPr>
            <a:spLocks noGrp="1"/>
          </p:cNvSpPr>
          <p:nvPr>
            <p:ph type="sldNum" sz="quarter" idx="11"/>
          </p:nvPr>
        </p:nvSpPr>
        <p:spPr/>
        <p:txBody>
          <a:bodyPr rtlCol="0"/>
          <a:lstStyle/>
          <a:p>
            <a:fld id="{65F3B127-DD03-4209-BEC5-71303A386D5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6E7D2-C1D7-4EB7-AD1F-19D77B021136}"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3B127-DD03-4209-BEC5-71303A386D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CA6E7D2-C1D7-4EB7-AD1F-19D77B021136}" type="datetimeFigureOut">
              <a:rPr lang="en-US" smtClean="0"/>
              <a:pPr/>
              <a:t>31-Mar-20</a:t>
            </a:fld>
            <a:endParaRPr lang="en-US"/>
          </a:p>
        </p:txBody>
      </p:sp>
      <p:sp>
        <p:nvSpPr>
          <p:cNvPr id="22" name="Slide Number Placeholder 21"/>
          <p:cNvSpPr>
            <a:spLocks noGrp="1"/>
          </p:cNvSpPr>
          <p:nvPr>
            <p:ph type="sldNum" sz="quarter" idx="15"/>
          </p:nvPr>
        </p:nvSpPr>
        <p:spPr/>
        <p:txBody>
          <a:bodyPr rtlCol="0"/>
          <a:lstStyle/>
          <a:p>
            <a:fld id="{65F3B127-DD03-4209-BEC5-71303A386D5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CA6E7D2-C1D7-4EB7-AD1F-19D77B021136}" type="datetimeFigureOut">
              <a:rPr lang="en-US" smtClean="0"/>
              <a:pPr/>
              <a:t>31-Mar-20</a:t>
            </a:fld>
            <a:endParaRPr lang="en-US"/>
          </a:p>
        </p:txBody>
      </p:sp>
      <p:sp>
        <p:nvSpPr>
          <p:cNvPr id="18" name="Slide Number Placeholder 17"/>
          <p:cNvSpPr>
            <a:spLocks noGrp="1"/>
          </p:cNvSpPr>
          <p:nvPr>
            <p:ph type="sldNum" sz="quarter" idx="11"/>
          </p:nvPr>
        </p:nvSpPr>
        <p:spPr/>
        <p:txBody>
          <a:bodyPr rtlCol="0"/>
          <a:lstStyle/>
          <a:p>
            <a:fld id="{65F3B127-DD03-4209-BEC5-71303A386D5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CA6E7D2-C1D7-4EB7-AD1F-19D77B021136}" type="datetimeFigureOut">
              <a:rPr lang="en-US" smtClean="0"/>
              <a:pPr/>
              <a:t>31-Mar-20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5F3B127-DD03-4209-BEC5-71303A386D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b="1" dirty="0" smtClean="0">
                <a:solidFill>
                  <a:srgbClr val="002060"/>
                </a:solidFill>
              </a:rPr>
              <a:t>Policies of Inclusive Education </a:t>
            </a:r>
            <a:endParaRPr lang="en-US" dirty="0">
              <a:solidFill>
                <a:srgbClr val="002060"/>
              </a:solidFill>
            </a:endParaRPr>
          </a:p>
        </p:txBody>
      </p:sp>
      <p:sp>
        <p:nvSpPr>
          <p:cNvPr id="3" name="Subtitle 2"/>
          <p:cNvSpPr>
            <a:spLocks noGrp="1"/>
          </p:cNvSpPr>
          <p:nvPr>
            <p:ph type="subTitle" idx="1"/>
          </p:nvPr>
        </p:nvSpPr>
        <p:spPr/>
        <p:txBody>
          <a:bodyPr>
            <a:normAutofit/>
          </a:bodyPr>
          <a:lstStyle/>
          <a:p>
            <a:r>
              <a:rPr lang="en-US" b="1" dirty="0" smtClean="0">
                <a:solidFill>
                  <a:srgbClr val="C00000"/>
                </a:solidFill>
              </a:rPr>
              <a:t>Dr</a:t>
            </a:r>
            <a:r>
              <a:rPr lang="en-US" b="1" dirty="0" smtClean="0">
                <a:solidFill>
                  <a:srgbClr val="C00000"/>
                </a:solidFill>
              </a:rPr>
              <a:t>. Geeta </a:t>
            </a:r>
            <a:r>
              <a:rPr lang="en-US" b="1" dirty="0" smtClean="0">
                <a:solidFill>
                  <a:srgbClr val="C00000"/>
                </a:solidFill>
              </a:rPr>
              <a:t>Rani </a:t>
            </a:r>
            <a:endParaRPr lang="en-US" b="1" dirty="0" smtClean="0">
              <a:solidFill>
                <a:srgbClr val="C00000"/>
              </a:solidFill>
            </a:endParaRPr>
          </a:p>
          <a:p>
            <a:r>
              <a:rPr lang="en-US" b="1" smtClean="0">
                <a:solidFill>
                  <a:srgbClr val="C00000"/>
                </a:solidFill>
              </a:rPr>
              <a:t>Gaur </a:t>
            </a:r>
            <a:r>
              <a:rPr lang="en-US" b="1" dirty="0" smtClean="0">
                <a:solidFill>
                  <a:srgbClr val="C00000"/>
                </a:solidFill>
              </a:rPr>
              <a:t>Brahman </a:t>
            </a:r>
            <a:r>
              <a:rPr lang="en-US" b="1" smtClean="0">
                <a:solidFill>
                  <a:srgbClr val="C00000"/>
                </a:solidFill>
              </a:rPr>
              <a:t>College </a:t>
            </a:r>
            <a:r>
              <a:rPr lang="en-US" b="1" smtClean="0">
                <a:solidFill>
                  <a:srgbClr val="C00000"/>
                </a:solidFill>
              </a:rPr>
              <a:t>of Education, </a:t>
            </a:r>
            <a:r>
              <a:rPr lang="en-US" b="1" dirty="0" smtClean="0">
                <a:solidFill>
                  <a:srgbClr val="C00000"/>
                </a:solidFill>
              </a:rPr>
              <a:t>Rohtak</a:t>
            </a:r>
          </a:p>
        </p:txBody>
      </p:sp>
      <p:sp>
        <p:nvSpPr>
          <p:cNvPr id="4" name="Date Placeholder 3"/>
          <p:cNvSpPr>
            <a:spLocks noGrp="1"/>
          </p:cNvSpPr>
          <p:nvPr>
            <p:ph type="dt" sz="half" idx="10"/>
          </p:nvPr>
        </p:nvSpPr>
        <p:spPr/>
        <p:txBody>
          <a:bodyPr/>
          <a:lstStyle/>
          <a:p>
            <a:fld id="{1DAA2CC2-0B64-4070-9F9A-9CB6498F7926}" type="datetime1">
              <a:rPr lang="en-US" smtClean="0"/>
              <a:pPr/>
              <a:t>31-Mar-20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67600" cy="1782762"/>
          </a:xfrm>
        </p:spPr>
        <p:txBody>
          <a:bodyPr>
            <a:normAutofit/>
          </a:bodyPr>
          <a:lstStyle/>
          <a:p>
            <a:pPr lvl="0" algn="ctr"/>
            <a:r>
              <a:rPr lang="en-US" sz="4000" b="1" dirty="0" smtClean="0">
                <a:solidFill>
                  <a:srgbClr val="C00000"/>
                </a:solidFill>
              </a:rPr>
              <a:t>We believe and proclaim that:</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447800"/>
            <a:ext cx="7467600" cy="5026152"/>
          </a:xfrm>
        </p:spPr>
        <p:txBody>
          <a:bodyPr>
            <a:noAutofit/>
          </a:bodyPr>
          <a:lstStyle/>
          <a:p>
            <a:pPr lvl="0">
              <a:buNone/>
            </a:pPr>
            <a:endParaRPr lang="en-US" b="1" dirty="0" smtClean="0"/>
          </a:p>
          <a:p>
            <a:pPr lvl="0"/>
            <a:r>
              <a:rPr lang="en-US" b="1" dirty="0" smtClean="0"/>
              <a:t>Every child has a fundamental right to education, and must be given the opportunity to achieve and maintain an acceptable level of learning,</a:t>
            </a:r>
          </a:p>
          <a:p>
            <a:pPr lvl="0"/>
            <a:r>
              <a:rPr lang="en-US" b="1" dirty="0" smtClean="0"/>
              <a:t>Every child has unique characteristics, interests, abilities and learning needs,</a:t>
            </a:r>
          </a:p>
          <a:p>
            <a:pPr lvl="0"/>
            <a:r>
              <a:rPr lang="en-US" b="1" dirty="0" smtClean="0"/>
              <a:t>Education systems should be designed and educational programmes implemented to take into account the wide diversity of these characteristics and needs,</a:t>
            </a:r>
          </a:p>
          <a:p>
            <a:pPr lvl="0">
              <a:buNone/>
            </a:pPr>
            <a:endParaRPr lang="en-US" b="1" dirty="0" smtClean="0"/>
          </a:p>
          <a:p>
            <a:endParaRPr lang="en-US" b="1" dirty="0"/>
          </a:p>
        </p:txBody>
      </p:sp>
      <p:sp>
        <p:nvSpPr>
          <p:cNvPr id="4" name="Date Placeholder 3"/>
          <p:cNvSpPr>
            <a:spLocks noGrp="1"/>
          </p:cNvSpPr>
          <p:nvPr>
            <p:ph type="dt" sz="half" idx="14"/>
          </p:nvPr>
        </p:nvSpPr>
        <p:spPr/>
        <p:txBody>
          <a:bodyPr/>
          <a:lstStyle/>
          <a:p>
            <a:fld id="{D4289FE5-36C4-47D2-9AFB-7C78BA8B5658}"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noAutofit/>
          </a:bodyPr>
          <a:lstStyle/>
          <a:p>
            <a:pPr lvl="0"/>
            <a:r>
              <a:rPr lang="en-US" b="1" dirty="0" smtClean="0">
                <a:cs typeface="Aharoni" pitchFamily="2" charset="-79"/>
              </a:rPr>
              <a:t>Those with special educational needs must have access to regular schools which should accommodate them within a child-centred pedagogy capable of meeting these needs,</a:t>
            </a:r>
          </a:p>
          <a:p>
            <a:pPr lvl="0"/>
            <a:r>
              <a:rPr lang="en-US" b="1" dirty="0" smtClean="0">
                <a:cs typeface="Aharoni" pitchFamily="2" charset="-79"/>
              </a:rPr>
              <a:t>Regular schools with this inclusive orientation are the most effective means of combating discriminatory attitudes, creating welcoming communities, building and inclusive society and achieving education for all; moreover, they provide an effective education to the majority of children and improve the efficiency and ultimately the cost-effectiveness of the entire education system</a:t>
            </a:r>
            <a:endParaRPr lang="en-US" b="1" dirty="0">
              <a:cs typeface="Aharoni" pitchFamily="2" charset="-79"/>
            </a:endParaRPr>
          </a:p>
        </p:txBody>
      </p:sp>
      <p:sp>
        <p:nvSpPr>
          <p:cNvPr id="4" name="Date Placeholder 3"/>
          <p:cNvSpPr>
            <a:spLocks noGrp="1"/>
          </p:cNvSpPr>
          <p:nvPr>
            <p:ph type="dt" sz="half" idx="14"/>
          </p:nvPr>
        </p:nvSpPr>
        <p:spPr/>
        <p:txBody>
          <a:bodyPr/>
          <a:lstStyle/>
          <a:p>
            <a:fld id="{019A260E-551A-4964-A4DE-85C76C302B5C}"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7467600" cy="1676400"/>
          </a:xfrm>
        </p:spPr>
        <p:txBody>
          <a:bodyPr>
            <a:normAutofit fontScale="90000"/>
          </a:bodyPr>
          <a:lstStyle/>
          <a:p>
            <a:pPr lvl="0" algn="ctr"/>
            <a:r>
              <a:rPr lang="en-US" sz="3600" b="1" dirty="0" smtClean="0">
                <a:solidFill>
                  <a:srgbClr val="C00000"/>
                </a:solidFill>
              </a:rPr>
              <a:t>We call upon all governments and urge them to:</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524000"/>
            <a:ext cx="7467600" cy="4949952"/>
          </a:xfrm>
        </p:spPr>
        <p:txBody>
          <a:bodyPr>
            <a:noAutofit/>
          </a:bodyPr>
          <a:lstStyle/>
          <a:p>
            <a:pPr lvl="0"/>
            <a:r>
              <a:rPr lang="en-US" b="1" dirty="0" smtClean="0"/>
              <a:t>Give the highest policy and budgetary priority to improve their education systems to enable them to include all children regardless of individual differences or difficulties,</a:t>
            </a:r>
          </a:p>
          <a:p>
            <a:pPr lvl="0"/>
            <a:r>
              <a:rPr lang="en-US" b="1" dirty="0" smtClean="0"/>
              <a:t>Adopt as a matter of law or policy the principle of inclusive education, enrolling all children in regular schools, unless there are compelling reasons for doing otherwise,</a:t>
            </a:r>
          </a:p>
          <a:p>
            <a:pPr lvl="0">
              <a:buNone/>
            </a:pPr>
            <a:endParaRPr lang="en-US" b="1" dirty="0" smtClean="0"/>
          </a:p>
          <a:p>
            <a:endParaRPr lang="en-US" b="1" dirty="0"/>
          </a:p>
        </p:txBody>
      </p:sp>
      <p:sp>
        <p:nvSpPr>
          <p:cNvPr id="4" name="Date Placeholder 3"/>
          <p:cNvSpPr>
            <a:spLocks noGrp="1"/>
          </p:cNvSpPr>
          <p:nvPr>
            <p:ph type="dt" sz="half" idx="14"/>
          </p:nvPr>
        </p:nvSpPr>
        <p:spPr/>
        <p:txBody>
          <a:bodyPr/>
          <a:lstStyle/>
          <a:p>
            <a:fld id="{AA78374C-D58A-4FA8-BEBE-84FC565C8B01}"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normAutofit/>
          </a:bodyPr>
          <a:lstStyle/>
          <a:p>
            <a:pPr lvl="0"/>
            <a:r>
              <a:rPr lang="en-US" b="1" dirty="0" smtClean="0"/>
              <a:t>Develop demonstration projects and encourage exchanges with countries having experience with inclusive schools,</a:t>
            </a:r>
          </a:p>
          <a:p>
            <a:r>
              <a:rPr lang="en-US" b="1" dirty="0" smtClean="0"/>
              <a:t>Establish decentralized and participatory mechanisms for planning, monitoring and evaluating educational provisions for children and adults with special education needs,</a:t>
            </a:r>
          </a:p>
          <a:p>
            <a:pPr lvl="0"/>
            <a:endParaRPr lang="en-US" dirty="0" smtClean="0"/>
          </a:p>
          <a:p>
            <a:pPr lvl="0"/>
            <a:endParaRPr lang="en-US" dirty="0"/>
          </a:p>
        </p:txBody>
      </p:sp>
      <p:sp>
        <p:nvSpPr>
          <p:cNvPr id="4" name="Date Placeholder 3"/>
          <p:cNvSpPr>
            <a:spLocks noGrp="1"/>
          </p:cNvSpPr>
          <p:nvPr>
            <p:ph type="dt" sz="half" idx="14"/>
          </p:nvPr>
        </p:nvSpPr>
        <p:spPr/>
        <p:txBody>
          <a:bodyPr/>
          <a:lstStyle/>
          <a:p>
            <a:fld id="{FFEC1122-FB30-4C20-8D5C-3CF835D94FEB}"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sz="quarter" idx="1"/>
          </p:nvPr>
        </p:nvSpPr>
        <p:spPr>
          <a:xfrm>
            <a:off x="0" y="381001"/>
            <a:ext cx="8458200" cy="4525963"/>
          </a:xfrm>
        </p:spPr>
        <p:txBody>
          <a:bodyPr>
            <a:noAutofit/>
          </a:bodyPr>
          <a:lstStyle/>
          <a:p>
            <a:pPr lvl="0"/>
            <a:r>
              <a:rPr lang="en-US" b="1" dirty="0" smtClean="0"/>
              <a:t>Encourage and facilitate the participation of parents, communities and organization of persons with disabilities in the planning and decision-making processes concerning provisions for special educational needs,</a:t>
            </a:r>
          </a:p>
          <a:p>
            <a:pPr lvl="0">
              <a:buNone/>
            </a:pPr>
            <a:endParaRPr lang="en-US" b="1" dirty="0" smtClean="0"/>
          </a:p>
          <a:p>
            <a:pPr lvl="0"/>
            <a:r>
              <a:rPr lang="en-US" b="1" dirty="0" smtClean="0"/>
              <a:t>Invest greater effort in early identification and intervention strategies, as well as in vocational aspects of inclusive education,</a:t>
            </a:r>
          </a:p>
          <a:p>
            <a:pPr lvl="0">
              <a:buNone/>
            </a:pPr>
            <a:endParaRPr lang="en-US" b="1" dirty="0" smtClean="0"/>
          </a:p>
          <a:p>
            <a:pPr lvl="0"/>
            <a:r>
              <a:rPr lang="en-US" b="1" dirty="0" smtClean="0"/>
              <a:t>Ensure that, in the context of a systematic change, teacher education </a:t>
            </a:r>
            <a:r>
              <a:rPr lang="en-US" b="1" dirty="0" err="1" smtClean="0"/>
              <a:t>programmes</a:t>
            </a:r>
            <a:r>
              <a:rPr lang="en-US" b="1" dirty="0" smtClean="0"/>
              <a:t>, both pre-service and in-service, address the provisions of special needs education in inclusive school. </a:t>
            </a:r>
          </a:p>
          <a:p>
            <a:endParaRPr lang="en-US" dirty="0" smtClean="0"/>
          </a:p>
          <a:p>
            <a:endParaRPr lang="en-US" b="1" dirty="0"/>
          </a:p>
        </p:txBody>
      </p:sp>
      <p:sp>
        <p:nvSpPr>
          <p:cNvPr id="6" name="Date Placeholder 5"/>
          <p:cNvSpPr>
            <a:spLocks noGrp="1"/>
          </p:cNvSpPr>
          <p:nvPr>
            <p:ph type="dt" sz="half" idx="14"/>
          </p:nvPr>
        </p:nvSpPr>
        <p:spPr/>
        <p:txBody>
          <a:bodyPr/>
          <a:lstStyle/>
          <a:p>
            <a:fld id="{1826E48A-291E-4B82-BCC4-9B5F7B78E823}" type="datetime1">
              <a:rPr lang="en-US" smtClean="0"/>
              <a:pPr/>
              <a:t>31-Mar-20</a:t>
            </a:fld>
            <a:endParaRPr lang="en-US" dirty="0"/>
          </a:p>
        </p:txBody>
      </p:sp>
      <p:sp>
        <p:nvSpPr>
          <p:cNvPr id="7" name="Slide Number Placeholder 6"/>
          <p:cNvSpPr>
            <a:spLocks noGrp="1"/>
          </p:cNvSpPr>
          <p:nvPr>
            <p:ph type="sldNum" sz="quarter" idx="15"/>
          </p:nvPr>
        </p:nvSpPr>
        <p:spPr/>
        <p:txBody>
          <a:bodyPr/>
          <a:lstStyle/>
          <a:p>
            <a:fld id="{B6F15528-21DE-4FAA-801E-634DDDAF4B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67600" cy="1401762"/>
          </a:xfrm>
        </p:spPr>
        <p:txBody>
          <a:bodyPr>
            <a:normAutofit fontScale="90000"/>
          </a:bodyPr>
          <a:lstStyle/>
          <a:p>
            <a:pPr algn="ctr"/>
            <a:r>
              <a:rPr lang="en-US" b="1" dirty="0" smtClean="0">
                <a:solidFill>
                  <a:srgbClr val="C00000"/>
                </a:solidFill>
              </a:rPr>
              <a:t>We also call upon the international community; in particular we call upon:</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371600"/>
            <a:ext cx="7467600" cy="5102352"/>
          </a:xfrm>
        </p:spPr>
        <p:txBody>
          <a:bodyPr>
            <a:noAutofit/>
          </a:bodyPr>
          <a:lstStyle/>
          <a:p>
            <a:pPr lvl="0"/>
            <a:r>
              <a:rPr lang="en-US" b="1" dirty="0" smtClean="0"/>
              <a:t>Governments with international cooperation programmes and international funding agencies, especially the sponsors of the World Conference on Education for All, the United Nations Educational, Scientific and Cultural Organizations (UNESCO), the United Nations Children’s Fund (UNICEF), United Nations Development Programme (UNDP), and the World Bank:</a:t>
            </a:r>
          </a:p>
          <a:p>
            <a:pPr lvl="0"/>
            <a:endParaRPr lang="en-US" b="1" dirty="0" smtClean="0"/>
          </a:p>
          <a:p>
            <a:endParaRPr lang="en-US" b="1" dirty="0"/>
          </a:p>
        </p:txBody>
      </p:sp>
      <p:sp>
        <p:nvSpPr>
          <p:cNvPr id="4" name="Date Placeholder 3"/>
          <p:cNvSpPr>
            <a:spLocks noGrp="1"/>
          </p:cNvSpPr>
          <p:nvPr>
            <p:ph type="dt" sz="half" idx="14"/>
          </p:nvPr>
        </p:nvSpPr>
        <p:spPr/>
        <p:txBody>
          <a:bodyPr/>
          <a:lstStyle/>
          <a:p>
            <a:fld id="{DB0CBF9F-A5B5-4D2C-BAAE-7AF06E64C392}"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normAutofit/>
          </a:bodyPr>
          <a:lstStyle/>
          <a:p>
            <a:pPr lvl="0"/>
            <a:r>
              <a:rPr lang="en-US" b="1" dirty="0" smtClean="0"/>
              <a:t>To endorse the approach of inclusive schooling and to support the development of special needs education as an integral part of all education programmes;</a:t>
            </a:r>
          </a:p>
          <a:p>
            <a:pPr lvl="0"/>
            <a:r>
              <a:rPr lang="en-US" b="1" dirty="0" smtClean="0"/>
              <a:t>The United Nations and its specialized agencies, in particular the International Labor Office (ILO), the World Health Organization (WHO), UNESCO and UNICEF:</a:t>
            </a:r>
          </a:p>
          <a:p>
            <a:endParaRPr lang="en-US" dirty="0"/>
          </a:p>
        </p:txBody>
      </p:sp>
      <p:sp>
        <p:nvSpPr>
          <p:cNvPr id="4" name="Date Placeholder 3"/>
          <p:cNvSpPr>
            <a:spLocks noGrp="1"/>
          </p:cNvSpPr>
          <p:nvPr>
            <p:ph type="dt" sz="half" idx="14"/>
          </p:nvPr>
        </p:nvSpPr>
        <p:spPr/>
        <p:txBody>
          <a:bodyPr/>
          <a:lstStyle/>
          <a:p>
            <a:fld id="{FFEC1122-FB30-4C20-8D5C-3CF835D94FEB}" type="datetime1">
              <a:rPr lang="en-US" smtClean="0"/>
              <a:pPr/>
              <a:t>31-Mar-20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dirty="0"/>
          </a:p>
        </p:txBody>
      </p:sp>
      <p:sp>
        <p:nvSpPr>
          <p:cNvPr id="3" name="Content Placeholder 2"/>
          <p:cNvSpPr>
            <a:spLocks noGrp="1"/>
          </p:cNvSpPr>
          <p:nvPr>
            <p:ph sz="quarter"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STAY HOME </a:t>
            </a:r>
          </a:p>
          <a:p>
            <a:pPr>
              <a:buNone/>
            </a:pPr>
            <a:r>
              <a:rPr lang="en-US" dirty="0" smtClean="0"/>
              <a:t>                      STAY SAFE        </a:t>
            </a:r>
            <a:endParaRPr lang="en-US" dirty="0"/>
          </a:p>
        </p:txBody>
      </p:sp>
      <p:pic>
        <p:nvPicPr>
          <p:cNvPr id="1026" name="Picture 2" descr="C:\Program Files (x86)\Microsoft Office\MEDIA\CAGCAT10\j0185604.wmf"/>
          <p:cNvPicPr>
            <a:picLocks noChangeAspect="1" noChangeArrowheads="1"/>
          </p:cNvPicPr>
          <p:nvPr/>
        </p:nvPicPr>
        <p:blipFill>
          <a:blip r:embed="rId2"/>
          <a:srcRect/>
          <a:stretch>
            <a:fillRect/>
          </a:stretch>
        </p:blipFill>
        <p:spPr bwMode="auto">
          <a:xfrm>
            <a:off x="4191000" y="3810000"/>
            <a:ext cx="1756715" cy="175845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467600" cy="1676400"/>
          </a:xfrm>
        </p:spPr>
        <p:txBody>
          <a:bodyPr>
            <a:noAutofit/>
          </a:bodyPr>
          <a:lstStyle/>
          <a:p>
            <a:pPr algn="ctr"/>
            <a:r>
              <a:rPr lang="en-US" sz="4000" b="1" dirty="0" smtClean="0">
                <a:solidFill>
                  <a:srgbClr val="C00000"/>
                </a:solidFill>
              </a:rPr>
              <a:t> Historical Perspectives :</a:t>
            </a:r>
            <a:br>
              <a:rPr lang="en-US" sz="4000" b="1" dirty="0" smtClean="0">
                <a:solidFill>
                  <a:srgbClr val="C00000"/>
                </a:solidFill>
              </a:rPr>
            </a:br>
            <a:endParaRPr lang="en-US" sz="4000" dirty="0"/>
          </a:p>
        </p:txBody>
      </p:sp>
      <p:sp>
        <p:nvSpPr>
          <p:cNvPr id="3" name="Content Placeholder 2"/>
          <p:cNvSpPr>
            <a:spLocks noGrp="1"/>
          </p:cNvSpPr>
          <p:nvPr>
            <p:ph sz="quarter" idx="1"/>
          </p:nvPr>
        </p:nvSpPr>
        <p:spPr/>
        <p:txBody>
          <a:bodyPr>
            <a:normAutofit/>
          </a:bodyPr>
          <a:lstStyle/>
          <a:p>
            <a:pPr>
              <a:buNone/>
            </a:pPr>
            <a:r>
              <a:rPr lang="en-US" b="1" dirty="0" smtClean="0">
                <a:solidFill>
                  <a:srgbClr val="C00000"/>
                </a:solidFill>
              </a:rPr>
              <a:t>   </a:t>
            </a:r>
            <a:r>
              <a:rPr lang="en-US" b="1" dirty="0" smtClean="0"/>
              <a:t>More than half-a-century ago in 1948, the Universal Declaration of Human Rights was adopted by the United Nations General Assembly. In 1975, the same body adopted the Declaration on the Rights of Disabled Persons. </a:t>
            </a:r>
          </a:p>
          <a:p>
            <a:pPr>
              <a:buNone/>
            </a:pPr>
            <a:endParaRPr lang="en-US" b="1" dirty="0" smtClean="0">
              <a:solidFill>
                <a:srgbClr val="C00000"/>
              </a:solidFill>
            </a:endParaRPr>
          </a:p>
          <a:p>
            <a:pPr algn="just">
              <a:buNone/>
            </a:pPr>
            <a:r>
              <a:rPr lang="en-US" b="1" dirty="0" smtClean="0"/>
              <a:t> </a:t>
            </a:r>
            <a:endParaRPr lang="en-US" b="1" dirty="0"/>
          </a:p>
        </p:txBody>
      </p:sp>
      <p:sp>
        <p:nvSpPr>
          <p:cNvPr id="4" name="Date Placeholder 3"/>
          <p:cNvSpPr>
            <a:spLocks noGrp="1"/>
          </p:cNvSpPr>
          <p:nvPr>
            <p:ph type="dt" sz="half" idx="14"/>
          </p:nvPr>
        </p:nvSpPr>
        <p:spPr/>
        <p:txBody>
          <a:bodyPr/>
          <a:lstStyle/>
          <a:p>
            <a:fld id="{B8A2A60A-34C0-4308-AF23-A47704DE6132}"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5400" dirty="0" smtClean="0"/>
              <a:t>                                                 </a:t>
            </a:r>
            <a:r>
              <a:rPr lang="en-US" sz="5400" dirty="0" err="1" smtClean="0">
                <a:solidFill>
                  <a:srgbClr val="C00000"/>
                </a:solidFill>
              </a:rPr>
              <a:t>contd</a:t>
            </a:r>
            <a:r>
              <a:rPr lang="en-US" sz="5400" dirty="0" smtClean="0">
                <a:solidFill>
                  <a:srgbClr val="C00000"/>
                </a:solidFill>
              </a:rPr>
              <a:t>…</a:t>
            </a:r>
            <a:endParaRPr lang="en-US" sz="5400" dirty="0"/>
          </a:p>
        </p:txBody>
      </p:sp>
      <p:sp>
        <p:nvSpPr>
          <p:cNvPr id="3" name="Content Placeholder 2"/>
          <p:cNvSpPr>
            <a:spLocks noGrp="1"/>
          </p:cNvSpPr>
          <p:nvPr>
            <p:ph sz="quarter" idx="1"/>
          </p:nvPr>
        </p:nvSpPr>
        <p:spPr/>
        <p:txBody>
          <a:bodyPr/>
          <a:lstStyle/>
          <a:p>
            <a:r>
              <a:rPr lang="en-US" b="1" dirty="0" smtClean="0"/>
              <a:t>Many important conventions, declarations and action plans have been either ratified, acceded to, or accepted by governments and International and National non-governmental organizations. Those which relate directly to “Education for All,” particularly disabled children are detailed here.</a:t>
            </a:r>
            <a:endParaRPr lang="en-US" b="1" dirty="0"/>
          </a:p>
        </p:txBody>
      </p:sp>
      <p:sp>
        <p:nvSpPr>
          <p:cNvPr id="4" name="Date Placeholder 3"/>
          <p:cNvSpPr>
            <a:spLocks noGrp="1"/>
          </p:cNvSpPr>
          <p:nvPr>
            <p:ph type="dt" sz="half" idx="14"/>
          </p:nvPr>
        </p:nvSpPr>
        <p:spPr/>
        <p:txBody>
          <a:bodyPr/>
          <a:lstStyle/>
          <a:p>
            <a:fld id="{0BDA57A7-EEB7-4B79-932B-D64A204C4301}"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67600" cy="1401762"/>
          </a:xfrm>
        </p:spPr>
        <p:txBody>
          <a:bodyPr>
            <a:normAutofit fontScale="90000"/>
          </a:bodyPr>
          <a:lstStyle/>
          <a:p>
            <a:pPr algn="ctr"/>
            <a:r>
              <a:rPr lang="en-US" b="1" dirty="0" smtClean="0">
                <a:solidFill>
                  <a:srgbClr val="C00000"/>
                </a:solidFill>
              </a:rPr>
              <a:t>The Convention on the Rights of the Child, 1989</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a:bodyPr>
          <a:lstStyle/>
          <a:p>
            <a:pPr>
              <a:buSzPct val="100000"/>
              <a:buNone/>
            </a:pPr>
            <a:r>
              <a:rPr lang="en-US" b="1" dirty="0" smtClean="0"/>
              <a:t>   Especially Articles 23, 28, and 29; along with Articles 2, 3, 6, and 12, has been ratified by all countries in the Asia- Pacific region.</a:t>
            </a:r>
          </a:p>
          <a:p>
            <a:pPr>
              <a:buNone/>
            </a:pPr>
            <a:endParaRPr lang="en-US" b="1" dirty="0" smtClean="0"/>
          </a:p>
          <a:p>
            <a:r>
              <a:rPr lang="en-US" b="1" dirty="0" smtClean="0"/>
              <a:t> It is binding on them “to promote and protect the right of children with disabilities.” This report and a United Nations Economic and Social Commission for Asia-Pacific (UNESCAP) Report in 1999 on</a:t>
            </a:r>
          </a:p>
          <a:p>
            <a:endParaRPr lang="en-US" b="1" dirty="0"/>
          </a:p>
        </p:txBody>
      </p:sp>
      <p:sp>
        <p:nvSpPr>
          <p:cNvPr id="4" name="Date Placeholder 3"/>
          <p:cNvSpPr>
            <a:spLocks noGrp="1"/>
          </p:cNvSpPr>
          <p:nvPr>
            <p:ph type="dt" sz="half" idx="14"/>
          </p:nvPr>
        </p:nvSpPr>
        <p:spPr/>
        <p:txBody>
          <a:bodyPr/>
          <a:lstStyle/>
          <a:p>
            <a:fld id="{A454811F-42F9-43E3-BF1F-E20FA28658F8}"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normAutofit/>
          </a:bodyPr>
          <a:lstStyle/>
          <a:p>
            <a:r>
              <a:rPr lang="en-US" b="1" dirty="0" smtClean="0"/>
              <a:t>The World Declaration on Education for All and its Framework for Action to meet Basic Learning Needs, 1990, Article3, Clause5, states: “the learning needs of the disabled demand special attention.</a:t>
            </a:r>
          </a:p>
          <a:p>
            <a:endParaRPr lang="en-US" b="1" dirty="0" smtClean="0"/>
          </a:p>
          <a:p>
            <a:r>
              <a:rPr lang="en-US" b="1" dirty="0" smtClean="0"/>
              <a:t> Steps need to be taken to provide equal access to education to every category of disabled persons as an integral part of the education system”. </a:t>
            </a:r>
            <a:endParaRPr lang="en-US" b="1" dirty="0"/>
          </a:p>
        </p:txBody>
      </p:sp>
      <p:sp>
        <p:nvSpPr>
          <p:cNvPr id="4" name="Date Placeholder 3"/>
          <p:cNvSpPr>
            <a:spLocks noGrp="1"/>
          </p:cNvSpPr>
          <p:nvPr>
            <p:ph type="dt" sz="half" idx="14"/>
          </p:nvPr>
        </p:nvSpPr>
        <p:spPr/>
        <p:txBody>
          <a:bodyPr/>
          <a:lstStyle/>
          <a:p>
            <a:fld id="{A1FECD3C-2BB4-4B69-BB57-71FEB3144F90}"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lstStyle/>
          <a:p>
            <a:r>
              <a:rPr lang="en-US" b="1" dirty="0" smtClean="0"/>
              <a:t>Nothing could be more clearly stated. The Declaration and Framework were accepted with the year 2000 as the target for completion.</a:t>
            </a:r>
          </a:p>
          <a:p>
            <a:r>
              <a:rPr lang="en-US" b="1" dirty="0" smtClean="0"/>
              <a:t> But today, after the deadline is over, the scenario remains disheartening.</a:t>
            </a:r>
          </a:p>
          <a:p>
            <a:r>
              <a:rPr lang="en-US" b="1" dirty="0" smtClean="0"/>
              <a:t>Once again, neither inclusive schools nor integrated education programs have been approached or expanded as much as they could have been in the years that followed.</a:t>
            </a:r>
          </a:p>
          <a:p>
            <a:pPr>
              <a:buNone/>
            </a:pPr>
            <a:endParaRPr lang="en-US" b="1" dirty="0" smtClean="0"/>
          </a:p>
          <a:p>
            <a:pPr>
              <a:buNone/>
            </a:pPr>
            <a:endParaRPr lang="en-US" b="1" dirty="0"/>
          </a:p>
        </p:txBody>
      </p:sp>
      <p:sp>
        <p:nvSpPr>
          <p:cNvPr id="4" name="Date Placeholder 3"/>
          <p:cNvSpPr>
            <a:spLocks noGrp="1"/>
          </p:cNvSpPr>
          <p:nvPr>
            <p:ph type="dt" sz="half" idx="14"/>
          </p:nvPr>
        </p:nvSpPr>
        <p:spPr/>
        <p:txBody>
          <a:bodyPr/>
          <a:lstStyle/>
          <a:p>
            <a:fld id="{0621FEDD-BC7B-4B8C-B42F-CFF65E270746}"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normAutofit/>
          </a:bodyPr>
          <a:lstStyle/>
          <a:p>
            <a:r>
              <a:rPr lang="en-US" b="1" dirty="0" smtClean="0"/>
              <a:t>The World Conference on Special Needs Education and the Salamanca Statement and Framework for Action on Special Needs Education, 1994 brought together government representatives, world experts in special needs education, and International NGOs, to focus on the value of inclusive schools for a majority of children with disabilities, and to spell out guidelines for the implementation of such an approach. </a:t>
            </a:r>
            <a:endParaRPr lang="en-US" b="1" dirty="0"/>
          </a:p>
        </p:txBody>
      </p:sp>
      <p:sp>
        <p:nvSpPr>
          <p:cNvPr id="4" name="Date Placeholder 3"/>
          <p:cNvSpPr>
            <a:spLocks noGrp="1"/>
          </p:cNvSpPr>
          <p:nvPr>
            <p:ph type="dt" sz="half" idx="14"/>
          </p:nvPr>
        </p:nvSpPr>
        <p:spPr/>
        <p:txBody>
          <a:bodyPr/>
          <a:lstStyle/>
          <a:p>
            <a:fld id="{E9E2B785-8446-40E4-8380-2B68B7EBDE4A}"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C00000"/>
                </a:solidFill>
              </a:rPr>
              <a:t>THE SALAMANCA STATEMENT</a:t>
            </a:r>
            <a:endParaRPr lang="en-US" sz="3600" dirty="0">
              <a:solidFill>
                <a:srgbClr val="C00000"/>
              </a:solidFill>
            </a:endParaRPr>
          </a:p>
        </p:txBody>
      </p:sp>
      <p:sp>
        <p:nvSpPr>
          <p:cNvPr id="3" name="Content Placeholder 2"/>
          <p:cNvSpPr>
            <a:spLocks noGrp="1"/>
          </p:cNvSpPr>
          <p:nvPr>
            <p:ph sz="quarter" idx="1"/>
          </p:nvPr>
        </p:nvSpPr>
        <p:spPr/>
        <p:txBody>
          <a:bodyPr>
            <a:noAutofit/>
          </a:bodyPr>
          <a:lstStyle/>
          <a:p>
            <a:pPr>
              <a:buNone/>
            </a:pPr>
            <a:endParaRPr lang="en-US" b="1" dirty="0" smtClean="0"/>
          </a:p>
          <a:p>
            <a:r>
              <a:rPr lang="en-US" b="1" dirty="0" smtClean="0"/>
              <a:t>On Principles, Policy and Practice in Special Need Education</a:t>
            </a:r>
          </a:p>
          <a:p>
            <a:pPr>
              <a:buNone/>
            </a:pPr>
            <a:r>
              <a:rPr lang="en-US" b="1" dirty="0" smtClean="0"/>
              <a:t>   Reaffirming the right to education of  every individual, as enshrined in the 1948 Universal Declaration of Human Rights, and reviewing the pledge made by the world community at the 1990 World Conference on Education for All to ensure that right for all regardless of individual differences.</a:t>
            </a:r>
          </a:p>
          <a:p>
            <a:pPr>
              <a:buNone/>
            </a:pPr>
            <a:endParaRPr lang="en-US" b="1" dirty="0" smtClean="0"/>
          </a:p>
        </p:txBody>
      </p:sp>
      <p:sp>
        <p:nvSpPr>
          <p:cNvPr id="4" name="Date Placeholder 3"/>
          <p:cNvSpPr>
            <a:spLocks noGrp="1"/>
          </p:cNvSpPr>
          <p:nvPr>
            <p:ph type="dt" sz="half" idx="14"/>
          </p:nvPr>
        </p:nvSpPr>
        <p:spPr/>
        <p:txBody>
          <a:bodyPr/>
          <a:lstStyle/>
          <a:p>
            <a:fld id="{D3AC6575-2893-41C1-9BAC-8E647CB0A236}"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400" dirty="0" smtClean="0">
                <a:solidFill>
                  <a:srgbClr val="C00000"/>
                </a:solidFill>
              </a:rPr>
              <a:t>CONTD…</a:t>
            </a:r>
            <a:endParaRPr lang="en-US" sz="4400" dirty="0">
              <a:solidFill>
                <a:srgbClr val="C00000"/>
              </a:solidFill>
            </a:endParaRPr>
          </a:p>
        </p:txBody>
      </p:sp>
      <p:sp>
        <p:nvSpPr>
          <p:cNvPr id="3" name="Content Placeholder 2"/>
          <p:cNvSpPr>
            <a:spLocks noGrp="1"/>
          </p:cNvSpPr>
          <p:nvPr>
            <p:ph sz="quarter" idx="1"/>
          </p:nvPr>
        </p:nvSpPr>
        <p:spPr/>
        <p:txBody>
          <a:bodyPr>
            <a:noAutofit/>
          </a:bodyPr>
          <a:lstStyle/>
          <a:p>
            <a:pPr lvl="0"/>
            <a:r>
              <a:rPr lang="en-US" b="1" dirty="0" smtClean="0"/>
              <a:t>We, the delegates of the World Conference on Special Needs Education representing ninety-two governments and twenty-five international organizations, assembled here in Salamanca, Spain, from 7-10 June 1994; hereby reaffirm our commitment to Edu. for all, recognizing the necessity and urgency of providing Edu. for children, youth and adults with special educational needs within the regular Edu. system and further hereby endorse the Framework for action on Special Needs Edu., that govt. and organizations may be guided by the spirit of its provisions and recommendations.</a:t>
            </a:r>
          </a:p>
          <a:p>
            <a:endParaRPr lang="en-US" b="1" dirty="0"/>
          </a:p>
        </p:txBody>
      </p:sp>
      <p:sp>
        <p:nvSpPr>
          <p:cNvPr id="4" name="Date Placeholder 3"/>
          <p:cNvSpPr>
            <a:spLocks noGrp="1"/>
          </p:cNvSpPr>
          <p:nvPr>
            <p:ph type="dt" sz="half" idx="14"/>
          </p:nvPr>
        </p:nvSpPr>
        <p:spPr/>
        <p:txBody>
          <a:bodyPr/>
          <a:lstStyle/>
          <a:p>
            <a:fld id="{04C01A2B-A11B-4255-A08D-395C4E799670}" type="datetime1">
              <a:rPr lang="en-US" smtClean="0"/>
              <a:pPr/>
              <a:t>31-Mar-20</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1045</Words>
  <Application>Microsoft Office PowerPoint</Application>
  <PresentationFormat>On-screen Show (4:3)</PresentationFormat>
  <Paragraphs>91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Policies of Inclusive Education </vt:lpstr>
      <vt:lpstr> Historical Perspectives : </vt:lpstr>
      <vt:lpstr>                                                 contd…</vt:lpstr>
      <vt:lpstr>The Convention on the Rights of the Child, 1989 </vt:lpstr>
      <vt:lpstr>CONTD…</vt:lpstr>
      <vt:lpstr>CONTD…</vt:lpstr>
      <vt:lpstr>CONTD…</vt:lpstr>
      <vt:lpstr>THE SALAMANCA STATEMENT</vt:lpstr>
      <vt:lpstr>CONTD…</vt:lpstr>
      <vt:lpstr>We believe and proclaim that: </vt:lpstr>
      <vt:lpstr>CONTD…</vt:lpstr>
      <vt:lpstr>We call upon all governments and urge them to: </vt:lpstr>
      <vt:lpstr>CONTD…</vt:lpstr>
      <vt:lpstr>Slide 14</vt:lpstr>
      <vt:lpstr>We also call upon the international community; in particular we call upon: </vt:lpstr>
      <vt:lpstr>CONTD…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of Inclusive Education</dc:title>
  <dc:creator>hp</dc:creator>
  <cp:lastModifiedBy>hp</cp:lastModifiedBy>
  <cp:revision>12</cp:revision>
  <dcterms:created xsi:type="dcterms:W3CDTF">2020-03-30T19:21:58Z</dcterms:created>
  <dcterms:modified xsi:type="dcterms:W3CDTF">2020-03-31T20:53:15Z</dcterms:modified>
</cp:coreProperties>
</file>